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530352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1" i="0">
                <a:solidFill>
                  <a:srgbClr val="274F73"/>
                </a:solidFill>
                <a:latin typeface="DejaVu Sans"/>
              </a:rPr>
              <a:t>MECHANISTIC INTERPRETABILITY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115568"/>
            <a:ext cx="10149840" cy="1143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3700" b="1" i="0">
                <a:solidFill>
                  <a:srgbClr val="172333"/>
                </a:solidFill>
                <a:latin typeface="DejaVu Serif"/>
              </a:rPr>
              <a:t>From association
to mechanism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2670048"/>
            <a:ext cx="740664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600" b="0" i="0">
                <a:solidFill>
                  <a:srgbClr val="63717C"/>
                </a:solidFill>
                <a:latin typeface="DejaVu Sans"/>
              </a:rPr>
              <a:t>An evidence standard for sparse features implicated in value-guided choice.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3977639"/>
            <a:ext cx="196596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500" b="1" i="0">
                <a:solidFill>
                  <a:srgbClr val="3F806A"/>
                </a:solidFill>
                <a:latin typeface="DejaVu Sans"/>
              </a:rPr>
              <a:t>value state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26080" y="3977639"/>
            <a:ext cx="196596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500" b="1" i="0">
                <a:solidFill>
                  <a:srgbClr val="274F73"/>
                </a:solidFill>
                <a:latin typeface="DejaVu Sans"/>
              </a:rPr>
              <a:t>feature activity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38928" y="3977639"/>
            <a:ext cx="196596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500" b="1" i="0">
                <a:solidFill>
                  <a:srgbClr val="B85E52"/>
                </a:solidFill>
                <a:latin typeface="DejaVu Sans"/>
              </a:rPr>
              <a:t>model choice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5456" y="3968496"/>
            <a:ext cx="310896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3F806A"/>
                </a:solidFill>
                <a:latin typeface="DejaVu Sans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8304" y="3968496"/>
            <a:ext cx="310896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800" b="1" i="0">
                <a:solidFill>
                  <a:srgbClr val="274F73"/>
                </a:solidFill>
                <a:latin typeface="DejaVu Sans"/>
              </a:rPr>
              <a:t>→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13232" y="4645152"/>
            <a:ext cx="6373368" cy="0"/>
          </a:xfrm>
          <a:prstGeom prst="line">
            <a:avLst/>
          </a:prstGeom>
          <a:ln w="12700">
            <a:solidFill>
              <a:srgbClr val="C9C4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13232" y="4901184"/>
            <a:ext cx="7680960" cy="4572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400" b="1" i="0">
                <a:solidFill>
                  <a:srgbClr val="274F73"/>
                </a:solidFill>
                <a:latin typeface="DejaVu Sans"/>
              </a:rPr>
              <a:t>Question: </a:t>
            </a:r>
            <a:r>
              <a:rPr sz="1400" b="0" i="0">
                <a:solidFill>
                  <a:srgbClr val="172333"/>
                </a:solidFill>
                <a:latin typeface="DejaVu Sans"/>
              </a:rPr>
              <a:t>what evidence distinguishes this chain from scaffolding, content tracking, or post-choice activation?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0" y="5257800"/>
            <a:ext cx="3108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1200" b="1" i="0">
                <a:solidFill>
                  <a:srgbClr val="274F73"/>
                </a:solidFill>
                <a:latin typeface="DejaVu Sans"/>
              </a:rPr>
              <a:t>Research methods brief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85216" y="6473952"/>
            <a:ext cx="11009376" cy="0"/>
          </a:xfrm>
          <a:prstGeom prst="line">
            <a:avLst/>
          </a:prstGeom>
          <a:ln w="10160">
            <a:solidFill>
              <a:srgbClr val="C9C4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85216" y="6556248"/>
            <a:ext cx="530352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750" b="1" i="0">
                <a:solidFill>
                  <a:srgbClr val="63717C"/>
                </a:solidFill>
                <a:latin typeface="DejaVu Sans"/>
              </a:rPr>
              <a:t>VALUE–ACTION MECHANISTIC ANALYSIS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547104"/>
            <a:ext cx="41148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800" b="1" i="0">
                <a:solidFill>
                  <a:srgbClr val="63717C"/>
                </a:solidFill>
                <a:latin typeface="DejaVu San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85216" y="310896"/>
            <a:ext cx="530352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50" b="1" i="0">
                <a:solidFill>
                  <a:srgbClr val="274F73"/>
                </a:solidFill>
                <a:latin typeface="DejaVu Sans"/>
              </a:rPr>
              <a:t>CAUSAL AMBIGUITY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658368"/>
            <a:ext cx="1097280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2700" b="1" i="0">
                <a:solidFill>
                  <a:srgbClr val="172333"/>
                </a:solidFill>
                <a:latin typeface="DejaVu Serif"/>
              </a:rPr>
              <a:t>Association is compatible with four causal stories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1271016"/>
            <a:ext cx="106070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3717C"/>
                </a:solidFill>
                <a:latin typeface="DejaVu Sans"/>
              </a:rPr>
              <a:t>The same signed activation gap can support very different interpretations.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85216" y="1719072"/>
            <a:ext cx="11009376" cy="0"/>
          </a:xfrm>
          <a:prstGeom prst="line">
            <a:avLst/>
          </a:prstGeom>
          <a:ln w="12700">
            <a:solidFill>
              <a:srgbClr val="C9C4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3504" y="1993392"/>
            <a:ext cx="699516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1" i="0">
                <a:solidFill>
                  <a:srgbClr val="274F73"/>
                </a:solidFill>
                <a:latin typeface="DejaVu Sans"/>
              </a:rPr>
              <a:t>FOUR HYPOTHESES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3504" y="2359152"/>
            <a:ext cx="6967728" cy="3447288"/>
          </a:xfrm>
          <a:prstGeom prst="rect">
            <a:avLst/>
          </a:prstGeom>
          <a:solidFill>
            <a:srgbClr val="FFFDFC"/>
          </a:solidFill>
          <a:ln w="12700">
            <a:solidFill>
              <a:srgbClr val="C9C4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542032"/>
            <a:ext cx="38404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00" b="1" i="0">
                <a:solidFill>
                  <a:srgbClr val="5D86AA"/>
                </a:solidFill>
                <a:latin typeface="DejaVu San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1872" y="2542032"/>
            <a:ext cx="11430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72333"/>
                </a:solidFill>
                <a:latin typeface="DejaVu Sans"/>
              </a:rPr>
              <a:t>Scaffold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2032" y="2542032"/>
            <a:ext cx="24231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5D86AA"/>
                </a:solidFill>
                <a:latin typeface="DejaVu Serif"/>
              </a:rPr>
              <a:t>option order  →  feature activity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4920" y="2542032"/>
            <a:ext cx="2148840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63717C"/>
                </a:solidFill>
                <a:latin typeface="DejaVu Sans"/>
              </a:rPr>
              <a:t>The feature follows formatting or response position.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22960" y="3090672"/>
            <a:ext cx="6492240" cy="0"/>
          </a:xfrm>
          <a:prstGeom prst="line">
            <a:avLst/>
          </a:prstGeom>
          <a:ln w="8890">
            <a:solidFill>
              <a:srgbClr val="DED9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22960" y="3291839"/>
            <a:ext cx="38404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00" b="1" i="0">
                <a:solidFill>
                  <a:srgbClr val="AC7A39"/>
                </a:solidFill>
                <a:latin typeface="DejaVu San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2" y="3291839"/>
            <a:ext cx="11430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72333"/>
                </a:solidFill>
                <a:latin typeface="DejaVu Sans"/>
              </a:rPr>
              <a:t>Content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2032" y="3291839"/>
            <a:ext cx="24231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AC7A39"/>
                </a:solidFill>
                <a:latin typeface="DejaVu Serif"/>
              </a:rPr>
              <a:t>option wording  →  feature activity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3291839"/>
            <a:ext cx="2148840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63717C"/>
                </a:solidFill>
                <a:latin typeface="DejaVu Sans"/>
              </a:rPr>
              <a:t>The feature recognizes what one option says.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22960" y="3840479"/>
            <a:ext cx="6492240" cy="0"/>
          </a:xfrm>
          <a:prstGeom prst="line">
            <a:avLst/>
          </a:prstGeom>
          <a:ln w="8890">
            <a:solidFill>
              <a:srgbClr val="DED9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2960" y="4041648"/>
            <a:ext cx="38404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00" b="1" i="0">
                <a:solidFill>
                  <a:srgbClr val="B85E52"/>
                </a:solidFill>
                <a:latin typeface="DejaVu San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61872" y="4041648"/>
            <a:ext cx="11430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72333"/>
                </a:solidFill>
                <a:latin typeface="DejaVu Sans"/>
              </a:rPr>
              <a:t>Consequence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42032" y="4041648"/>
            <a:ext cx="24231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B85E52"/>
                </a:solidFill>
                <a:latin typeface="DejaVu Serif"/>
              </a:rPr>
              <a:t>model choice  →  feature activity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74920" y="4041648"/>
            <a:ext cx="2148840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63717C"/>
                </a:solidFill>
                <a:latin typeface="DejaVu Sans"/>
              </a:rPr>
              <a:t>The feature appears after the decision is fixed.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822960" y="4590288"/>
            <a:ext cx="6492240" cy="0"/>
          </a:xfrm>
          <a:prstGeom prst="line">
            <a:avLst/>
          </a:prstGeom>
          <a:ln w="8890">
            <a:solidFill>
              <a:srgbClr val="DED9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22960" y="4791456"/>
            <a:ext cx="38404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00" b="1" i="0">
                <a:solidFill>
                  <a:srgbClr val="3F806A"/>
                </a:solidFill>
                <a:latin typeface="DejaVu Sans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1872" y="4791456"/>
            <a:ext cx="11430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200" b="1" i="0">
                <a:solidFill>
                  <a:srgbClr val="172333"/>
                </a:solidFill>
                <a:latin typeface="DejaVu Sans"/>
              </a:rPr>
              <a:t>Mechanism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42032" y="4791456"/>
            <a:ext cx="24231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3F806A"/>
                </a:solidFill>
                <a:latin typeface="DejaVu Serif"/>
              </a:rPr>
              <a:t>value state  →  feature  →  choice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74920" y="4791456"/>
            <a:ext cx="2148840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63717C"/>
                </a:solidFill>
                <a:latin typeface="DejaVu Sans"/>
              </a:rPr>
              <a:t>The feature participates before or during choice.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10144" y="1993392"/>
            <a:ext cx="352958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1" i="0">
                <a:solidFill>
                  <a:srgbClr val="274F73"/>
                </a:solidFill>
                <a:latin typeface="DejaVu Sans"/>
              </a:rPr>
              <a:t>WHAT SEPARATES THEM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28431" y="2359152"/>
            <a:ext cx="34747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5D86AA"/>
                </a:solidFill>
                <a:latin typeface="DejaVu Sans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85632" y="2359152"/>
            <a:ext cx="28346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300" b="1" i="0">
                <a:solidFill>
                  <a:srgbClr val="172333"/>
                </a:solidFill>
                <a:latin typeface="DejaVu Sans"/>
              </a:rPr>
              <a:t>Order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85632" y="2688336"/>
            <a:ext cx="27432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63717C"/>
                </a:solidFill>
                <a:latin typeface="DejaVu Sans"/>
              </a:rPr>
              <a:t>Does the sign survive option reversal?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8028431" y="3145536"/>
            <a:ext cx="3447289" cy="0"/>
          </a:xfrm>
          <a:prstGeom prst="line">
            <a:avLst/>
          </a:prstGeom>
          <a:ln w="10160">
            <a:solidFill>
              <a:srgbClr val="DED9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028431" y="3392424"/>
            <a:ext cx="34747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AC7A39"/>
                </a:solidFill>
                <a:latin typeface="DejaVu Sans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85632" y="3392424"/>
            <a:ext cx="28346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300" b="1" i="0">
                <a:solidFill>
                  <a:srgbClr val="172333"/>
                </a:solidFill>
                <a:latin typeface="DejaVu Sans"/>
              </a:rPr>
              <a:t>Timing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85632" y="3721608"/>
            <a:ext cx="27432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63717C"/>
                </a:solidFill>
                <a:latin typeface="DejaVu Sans"/>
              </a:rPr>
              <a:t>Is evidence present before the answer?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8028431" y="4178808"/>
            <a:ext cx="3447289" cy="0"/>
          </a:xfrm>
          <a:prstGeom prst="line">
            <a:avLst/>
          </a:prstGeom>
          <a:ln w="10160">
            <a:solidFill>
              <a:srgbClr val="DED9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028431" y="4425696"/>
            <a:ext cx="347472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100" b="1" i="0">
                <a:solidFill>
                  <a:srgbClr val="3F806A"/>
                </a:solidFill>
                <a:latin typeface="DejaVu Sans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85632" y="4425696"/>
            <a:ext cx="28346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300" b="1" i="0">
                <a:solidFill>
                  <a:srgbClr val="172333"/>
                </a:solidFill>
                <a:latin typeface="DejaVu Sans"/>
              </a:rPr>
              <a:t>Intervention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85632" y="4754880"/>
            <a:ext cx="27432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63717C"/>
                </a:solidFill>
                <a:latin typeface="DejaVu Sans"/>
              </a:rPr>
              <a:t>Does ablation change choice predictably?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8028431" y="5212080"/>
            <a:ext cx="3447289" cy="0"/>
          </a:xfrm>
          <a:prstGeom prst="line">
            <a:avLst/>
          </a:prstGeom>
          <a:ln w="10160">
            <a:solidFill>
              <a:srgbClr val="DED9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010144" y="5440680"/>
            <a:ext cx="3493008" cy="566928"/>
          </a:xfrm>
          <a:prstGeom prst="rect">
            <a:avLst/>
          </a:prstGeom>
          <a:solidFill>
            <a:srgbClr val="E8F1ED"/>
          </a:solidFill>
          <a:ln w="12700">
            <a:solidFill>
              <a:srgbClr val="3F8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211312" y="5577840"/>
            <a:ext cx="3090672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100" b="1" i="0">
                <a:solidFill>
                  <a:srgbClr val="3F806A"/>
                </a:solidFill>
                <a:latin typeface="DejaVu Sans"/>
              </a:rPr>
              <a:t>Until then: candidate, not mechanism.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585216" y="6473952"/>
            <a:ext cx="11009376" cy="0"/>
          </a:xfrm>
          <a:prstGeom prst="line">
            <a:avLst/>
          </a:prstGeom>
          <a:ln w="10160">
            <a:solidFill>
              <a:srgbClr val="C9C4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85216" y="6556248"/>
            <a:ext cx="530352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750" b="1" i="0">
                <a:solidFill>
                  <a:srgbClr val="63717C"/>
                </a:solidFill>
                <a:latin typeface="DejaVu Sans"/>
              </a:rPr>
              <a:t>VALUE–ACTION MECHANISTIC ANALYSIS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155680" y="6547104"/>
            <a:ext cx="41148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800" b="1" i="0">
                <a:solidFill>
                  <a:srgbClr val="63717C"/>
                </a:solidFill>
                <a:latin typeface="DejaVu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85216" y="310896"/>
            <a:ext cx="530352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50" b="1" i="0">
                <a:solidFill>
                  <a:srgbClr val="274F73"/>
                </a:solidFill>
                <a:latin typeface="DejaVu Sans"/>
              </a:rPr>
              <a:t>IDENTIFICATION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658368"/>
            <a:ext cx="1097280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2700" b="1" i="0">
                <a:solidFill>
                  <a:srgbClr val="172333"/>
                </a:solidFill>
                <a:latin typeface="DejaVu Serif"/>
              </a:rPr>
              <a:t>Each alternative explanation needs its own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1271016"/>
            <a:ext cx="106070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3717C"/>
                </a:solidFill>
                <a:latin typeface="DejaVu Sans"/>
              </a:rPr>
              <a:t>A single aggregate score cannot reveal which causal story survived.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85216" y="1719072"/>
            <a:ext cx="11009376" cy="0"/>
          </a:xfrm>
          <a:prstGeom prst="line">
            <a:avLst/>
          </a:prstGeom>
          <a:ln w="12700">
            <a:solidFill>
              <a:srgbClr val="C9C4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1792" y="1975104"/>
            <a:ext cx="2331720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50" b="1" i="0">
                <a:solidFill>
                  <a:srgbClr val="274F73"/>
                </a:solidFill>
                <a:latin typeface="DejaVu Sans"/>
              </a:rPr>
              <a:t>ALTERNATIVE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1800" y="1975104"/>
            <a:ext cx="3730752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50" b="1" i="0">
                <a:solidFill>
                  <a:srgbClr val="274F73"/>
                </a:solidFill>
                <a:latin typeface="DejaVu Sans"/>
              </a:rPr>
              <a:t>MATCHED COMPARISON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20840" y="1975104"/>
            <a:ext cx="2587752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50" b="1" i="0">
                <a:solidFill>
                  <a:srgbClr val="274F73"/>
                </a:solidFill>
                <a:latin typeface="DejaVu Sans"/>
              </a:rPr>
              <a:t>FAILURE PATTERN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0" y="1975104"/>
            <a:ext cx="2240280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50" b="1" i="0">
                <a:solidFill>
                  <a:srgbClr val="274F73"/>
                </a:solidFill>
                <a:latin typeface="DejaVu Sans"/>
              </a:rPr>
              <a:t>INTERPRETATION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3504" y="2304288"/>
            <a:ext cx="10972800" cy="0"/>
          </a:xfrm>
          <a:prstGeom prst="line">
            <a:avLst/>
          </a:prstGeom>
          <a:ln w="17780">
            <a:solidFill>
              <a:srgbClr val="274F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03504" y="2432303"/>
            <a:ext cx="10972800" cy="713232"/>
          </a:xfrm>
          <a:prstGeom prst="rect">
            <a:avLst/>
          </a:prstGeom>
          <a:solidFill>
            <a:srgbClr val="FFFDFC"/>
          </a:solidFill>
          <a:ln>
            <a:solidFill>
              <a:srgbClr val="FFFD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" y="2542032"/>
            <a:ext cx="2185415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172333"/>
                </a:solidFill>
                <a:latin typeface="DejaVu Sans"/>
              </a:rPr>
              <a:t>Scaffold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800" y="2542032"/>
            <a:ext cx="3584448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172333"/>
                </a:solidFill>
                <a:latin typeface="DejaVu Sans"/>
              </a:rPr>
              <a:t>Reverse option order; preserve semantic side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20840" y="2542032"/>
            <a:ext cx="2441448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B85E52"/>
                </a:solidFill>
                <a:latin typeface="DejaVu Sans"/>
              </a:rPr>
              <a:t>Effect follows position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0" y="2542032"/>
            <a:ext cx="2093976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274F73"/>
                </a:solidFill>
                <a:latin typeface="DejaVu Sans"/>
              </a:rPr>
              <a:t>Formatting-sensitive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3504" y="3273551"/>
            <a:ext cx="10972800" cy="713232"/>
          </a:xfrm>
          <a:prstGeom prst="rect">
            <a:avLst/>
          </a:prstGeom>
          <a:solidFill>
            <a:srgbClr val="F2EFE8"/>
          </a:solidFill>
          <a:ln>
            <a:solidFill>
              <a:srgbClr val="F2E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" y="3383279"/>
            <a:ext cx="2185415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172333"/>
                </a:solidFill>
                <a:latin typeface="DejaVu Sans"/>
              </a:rPr>
              <a:t>Content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71800" y="3383279"/>
            <a:ext cx="3584448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172333"/>
                </a:solidFill>
                <a:latin typeface="DejaVu Sans"/>
              </a:rPr>
              <a:t>Compare relevant and unrelated option spans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0840" y="3383279"/>
            <a:ext cx="2441448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B85E52"/>
                </a:solidFill>
                <a:latin typeface="DejaVu Sans"/>
              </a:rPr>
              <a:t>Effect stays local to wording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3383279"/>
            <a:ext cx="2093976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274F73"/>
                </a:solidFill>
                <a:latin typeface="DejaVu Sans"/>
              </a:rPr>
              <a:t>Content tracker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3504" y="4114800"/>
            <a:ext cx="10972800" cy="713232"/>
          </a:xfrm>
          <a:prstGeom prst="rect">
            <a:avLst/>
          </a:prstGeom>
          <a:solidFill>
            <a:srgbClr val="FFFDFC"/>
          </a:solidFill>
          <a:ln>
            <a:solidFill>
              <a:srgbClr val="FFFD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1792" y="4224528"/>
            <a:ext cx="2185415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172333"/>
                </a:solidFill>
                <a:latin typeface="DejaVu Sans"/>
              </a:rPr>
              <a:t>Consequence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71800" y="4224528"/>
            <a:ext cx="3584448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172333"/>
                </a:solidFill>
                <a:latin typeface="DejaVu Sans"/>
              </a:rPr>
              <a:t>Move measurement before the answer site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20840" y="4224528"/>
            <a:ext cx="2441448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B85E52"/>
                </a:solidFill>
                <a:latin typeface="DejaVu Sans"/>
              </a:rPr>
              <a:t>Evidence appears only afterward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4224528"/>
            <a:ext cx="2093976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274F73"/>
                </a:solidFill>
                <a:latin typeface="DejaVu Sans"/>
              </a:rPr>
              <a:t>Decision readout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" y="4956048"/>
            <a:ext cx="10972800" cy="713232"/>
          </a:xfrm>
          <a:prstGeom prst="rect">
            <a:avLst/>
          </a:prstGeom>
          <a:solidFill>
            <a:srgbClr val="F2EFE8"/>
          </a:solidFill>
          <a:ln>
            <a:solidFill>
              <a:srgbClr val="F2E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21792" y="5065776"/>
            <a:ext cx="2185415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172333"/>
                </a:solidFill>
                <a:latin typeface="DejaVu Sans"/>
              </a:rPr>
              <a:t>Mechanism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71800" y="5065776"/>
            <a:ext cx="3584448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172333"/>
                </a:solidFill>
                <a:latin typeface="DejaVu Sans"/>
              </a:rPr>
              <a:t>Ablate or patch with negative controls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0840" y="5065776"/>
            <a:ext cx="2441448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1" i="0">
                <a:solidFill>
                  <a:srgbClr val="3F806A"/>
                </a:solidFill>
                <a:latin typeface="DejaVu Sans"/>
              </a:rPr>
              <a:t>Choice changes in predicted direction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26880" y="5065776"/>
            <a:ext cx="2093976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80" b="0" i="0">
                <a:solidFill>
                  <a:srgbClr val="274F73"/>
                </a:solidFill>
                <a:latin typeface="DejaVu Sans"/>
              </a:rPr>
              <a:t>Causal contributor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603504" y="6007608"/>
            <a:ext cx="10972800" cy="0"/>
          </a:xfrm>
          <a:prstGeom prst="line">
            <a:avLst/>
          </a:prstGeom>
          <a:ln w="12700">
            <a:solidFill>
              <a:srgbClr val="C9C4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0080" y="6144768"/>
            <a:ext cx="10789920" cy="25603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50" b="1" i="0">
                <a:solidFill>
                  <a:srgbClr val="274F73"/>
                </a:solidFill>
                <a:latin typeface="DejaVu Sans"/>
              </a:rPr>
              <a:t>Reporting rule  </a:t>
            </a:r>
            <a:r>
              <a:rPr sz="1150" b="0" i="0">
                <a:solidFill>
                  <a:srgbClr val="172333"/>
                </a:solidFill>
                <a:latin typeface="DejaVu Sans"/>
              </a:rPr>
              <a:t>preserve disagreements across controls instead of collapsing them into one confidence score.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85216" y="6473952"/>
            <a:ext cx="11009376" cy="0"/>
          </a:xfrm>
          <a:prstGeom prst="line">
            <a:avLst/>
          </a:prstGeom>
          <a:ln w="10160">
            <a:solidFill>
              <a:srgbClr val="C9C4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85216" y="6556248"/>
            <a:ext cx="530352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750" b="1" i="0">
                <a:solidFill>
                  <a:srgbClr val="63717C"/>
                </a:solidFill>
                <a:latin typeface="DejaVu Sans"/>
              </a:rPr>
              <a:t>VALUE–ACTION MECHANISTIC ANALYSIS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155680" y="6547104"/>
            <a:ext cx="41148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800" b="1" i="0">
                <a:solidFill>
                  <a:srgbClr val="63717C"/>
                </a:solidFill>
                <a:latin typeface="DejaVu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85216" y="310896"/>
            <a:ext cx="530352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50" b="1" i="0">
                <a:solidFill>
                  <a:srgbClr val="274F73"/>
                </a:solidFill>
                <a:latin typeface="DejaVu Sans"/>
              </a:rPr>
              <a:t>CLAIM DISCIPLINE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658368"/>
            <a:ext cx="1097280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2700" b="1" i="0">
                <a:solidFill>
                  <a:srgbClr val="172333"/>
                </a:solidFill>
                <a:latin typeface="DejaVu Serif"/>
              </a:rPr>
              <a:t>Use the strongest label the evidence earns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1271016"/>
            <a:ext cx="106070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200" b="0" i="0">
                <a:solidFill>
                  <a:srgbClr val="63717C"/>
                </a:solidFill>
                <a:latin typeface="DejaVu Sans"/>
              </a:rPr>
              <a:t>The vocabulary should become more specific only as the design becomes more demanding.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85216" y="1719072"/>
            <a:ext cx="11009376" cy="0"/>
          </a:xfrm>
          <a:prstGeom prst="line">
            <a:avLst/>
          </a:prstGeom>
          <a:ln w="12700">
            <a:solidFill>
              <a:srgbClr val="C9C4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40080" y="2121408"/>
            <a:ext cx="3246120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1" i="0">
                <a:solidFill>
                  <a:srgbClr val="5D86AA"/>
                </a:solidFill>
                <a:latin typeface="DejaVu Sans"/>
              </a:rPr>
              <a:t>DESCRIPTIVE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40080" y="2441448"/>
            <a:ext cx="3218688" cy="0"/>
          </a:xfrm>
          <a:prstGeom prst="line">
            <a:avLst/>
          </a:prstGeom>
          <a:ln w="25400">
            <a:solidFill>
              <a:srgbClr val="5D86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0080" y="2697480"/>
            <a:ext cx="3182112" cy="594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900" b="1" i="0">
                <a:solidFill>
                  <a:srgbClr val="172333"/>
                </a:solidFill>
                <a:latin typeface="DejaVu Serif"/>
              </a:rPr>
              <a:t>Associated feature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47872"/>
            <a:ext cx="3063240" cy="6949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150" b="0" i="0">
                <a:solidFill>
                  <a:srgbClr val="63717C"/>
                </a:solidFill>
                <a:latin typeface="DejaVu Sans"/>
              </a:rPr>
              <a:t>Signed activation differs across choices.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709160"/>
            <a:ext cx="30175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50" b="1" i="0">
                <a:solidFill>
                  <a:srgbClr val="5D86AA"/>
                </a:solidFill>
                <a:latin typeface="DejaVu Sans"/>
              </a:rPr>
              <a:t>CLAIM CEILING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047488"/>
            <a:ext cx="306324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250" b="1" i="0">
                <a:solidFill>
                  <a:srgbClr val="172333"/>
                </a:solidFill>
                <a:latin typeface="DejaVu Sans"/>
              </a:rPr>
              <a:t>association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13632" y="3611880"/>
            <a:ext cx="3200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700" b="1" i="0">
                <a:solidFill>
                  <a:srgbClr val="C9C4BA"/>
                </a:solidFill>
                <a:latin typeface="DejaVu Sans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4256" y="2121408"/>
            <a:ext cx="3246120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1" i="0">
                <a:solidFill>
                  <a:srgbClr val="AC7A39"/>
                </a:solidFill>
                <a:latin typeface="DejaVu Sans"/>
              </a:rPr>
              <a:t>LOCALIZED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334256" y="2441448"/>
            <a:ext cx="3218688" cy="0"/>
          </a:xfrm>
          <a:prstGeom prst="line">
            <a:avLst/>
          </a:prstGeom>
          <a:ln w="25400">
            <a:solidFill>
              <a:srgbClr val="AC7A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334256" y="2697480"/>
            <a:ext cx="3182112" cy="594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900" b="1" i="0">
                <a:solidFill>
                  <a:srgbClr val="172333"/>
                </a:solidFill>
                <a:latin typeface="DejaVu Serif"/>
              </a:rPr>
              <a:t>Decision-relevant candidate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4256" y="3547872"/>
            <a:ext cx="3063240" cy="6949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150" b="0" i="0">
                <a:solidFill>
                  <a:srgbClr val="63717C"/>
                </a:solidFill>
                <a:latin typeface="DejaVu Sans"/>
              </a:rPr>
              <a:t>Direction survives controls at a relevant site or time.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4709160"/>
            <a:ext cx="30175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50" b="1" i="0">
                <a:solidFill>
                  <a:srgbClr val="AC7A39"/>
                </a:solidFill>
                <a:latin typeface="DejaVu Sans"/>
              </a:rPr>
              <a:t>CLAIM CEILING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34256" y="5047488"/>
            <a:ext cx="306324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250" b="1" i="0">
                <a:solidFill>
                  <a:srgbClr val="172333"/>
                </a:solidFill>
                <a:latin typeface="DejaVu Sans"/>
              </a:rPr>
              <a:t>candidate involvement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07808" y="3611880"/>
            <a:ext cx="3200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700" b="1" i="0">
                <a:solidFill>
                  <a:srgbClr val="C9C4BA"/>
                </a:solidFill>
                <a:latin typeface="DejaVu Sans"/>
              </a:rP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8431" y="2121408"/>
            <a:ext cx="3246120" cy="2103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900" b="1" i="0">
                <a:solidFill>
                  <a:srgbClr val="3F806A"/>
                </a:solidFill>
                <a:latin typeface="DejaVu Sans"/>
              </a:rPr>
              <a:t>CAUSAL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028431" y="2441448"/>
            <a:ext cx="3218688" cy="0"/>
          </a:xfrm>
          <a:prstGeom prst="line">
            <a:avLst/>
          </a:prstGeom>
          <a:ln w="25400">
            <a:solidFill>
              <a:srgbClr val="3F80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028431" y="2697480"/>
            <a:ext cx="3182112" cy="594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900" b="1" i="0">
                <a:solidFill>
                  <a:srgbClr val="172333"/>
                </a:solidFill>
                <a:latin typeface="DejaVu Serif"/>
              </a:rPr>
              <a:t>Mechanistic contributor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8431" y="3547872"/>
            <a:ext cx="3063240" cy="6949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150" b="0" i="0">
                <a:solidFill>
                  <a:srgbClr val="63717C"/>
                </a:solidFill>
                <a:latin typeface="DejaVu Sans"/>
              </a:rPr>
              <a:t>Matched intervention changes choice as predicted.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8431" y="4709160"/>
            <a:ext cx="30175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850" b="1" i="0">
                <a:solidFill>
                  <a:srgbClr val="3F806A"/>
                </a:solidFill>
                <a:latin typeface="DejaVu Sans"/>
              </a:rPr>
              <a:t>CLAIM CEILING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8431" y="5047488"/>
            <a:ext cx="306324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250" b="1" i="0">
                <a:solidFill>
                  <a:srgbClr val="172333"/>
                </a:solidFill>
                <a:latin typeface="DejaVu Sans"/>
              </a:rPr>
              <a:t>causal contribution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806440"/>
            <a:ext cx="10954512" cy="457200"/>
          </a:xfrm>
          <a:prstGeom prst="rect">
            <a:avLst/>
          </a:prstGeom>
          <a:solidFill>
            <a:srgbClr val="E9F0F5"/>
          </a:solidFill>
          <a:ln w="12700">
            <a:solidFill>
              <a:srgbClr val="274F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1248" y="5925312"/>
            <a:ext cx="10543032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/>
            <a:r>
              <a:rPr sz="1150" b="1" i="0">
                <a:solidFill>
                  <a:srgbClr val="274F73"/>
                </a:solidFill>
                <a:latin typeface="DejaVu Sans"/>
              </a:rPr>
              <a:t>Mixed evidence is still a result; state exactly where the claim stops.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85216" y="6473952"/>
            <a:ext cx="11009376" cy="0"/>
          </a:xfrm>
          <a:prstGeom prst="line">
            <a:avLst/>
          </a:prstGeom>
          <a:ln w="10160">
            <a:solidFill>
              <a:srgbClr val="C9C4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85216" y="6556248"/>
            <a:ext cx="530352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750" b="1" i="0">
                <a:solidFill>
                  <a:srgbClr val="63717C"/>
                </a:solidFill>
                <a:latin typeface="DejaVu Sans"/>
              </a:rPr>
              <a:t>VALUE–ACTION MECHANISTIC ANALYSIS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547104"/>
            <a:ext cx="41148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/>
            <a:r>
              <a:rPr sz="800" b="1" i="0">
                <a:solidFill>
                  <a:srgbClr val="63717C"/>
                </a:solidFill>
                <a:latin typeface="DejaVu Sans"/>
              </a:rPr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